
<file path=[Content_Types].xml><?xml version="1.0" encoding="utf-8"?>
<Types xmlns="http://schemas.openxmlformats.org/package/2006/content-types"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60" r:id="rId5"/>
    <p:sldId id="261" r:id="rId6"/>
    <p:sldId id="258" r:id="rId7"/>
    <p:sldId id="262" r:id="rId8"/>
    <p:sldId id="263" r:id="rId9"/>
    <p:sldId id="264" r:id="rId10"/>
    <p:sldId id="265" r:id="rId11"/>
    <p:sldId id="266" r:id="rId12"/>
    <p:sldId id="267" r:id="rId13"/>
    <p:sldId id="273" r:id="rId14"/>
    <p:sldId id="274" r:id="rId15"/>
    <p:sldId id="269" r:id="rId16"/>
    <p:sldId id="270" r:id="rId17"/>
    <p:sldId id="271" r:id="rId18"/>
    <p:sldId id="278" r:id="rId19"/>
    <p:sldId id="275" r:id="rId20"/>
    <p:sldId id="276" r:id="rId21"/>
    <p:sldId id="277" r:id="rId22"/>
    <p:sldId id="272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iMue+tKF7nWBQjkA/WOyDkiSp2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3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gif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gif>
</file>

<file path=ppt/media/image2.png>
</file>

<file path=ppt/media/image3.jpg>
</file>

<file path=ppt/media/image4.jpg>
</file>

<file path=ppt/media/image5.png>
</file>

<file path=ppt/media/image6.gif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" name="Google Shape;19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7" name="Google Shape;12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7482980" y="5096866"/>
            <a:ext cx="4790114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SV thực hiện:    Võ Gia Bảo 18520502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          Trần Lê Duy 18520674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          Nguyễn Đức Hà 18520689</a:t>
            </a:r>
            <a:endParaRPr/>
          </a:p>
        </p:txBody>
      </p:sp>
      <p:pic>
        <p:nvPicPr>
          <p:cNvPr id="89" name="Google Shape;89;p1" descr="Logo&#10;&#10;Description automatically generated"/>
          <p:cNvPicPr preferRelativeResize="0"/>
          <p:nvPr/>
        </p:nvPicPr>
        <p:blipFill rotWithShape="1">
          <a:blip r:embed="rId3">
            <a:alphaModFix amt="51000"/>
          </a:blip>
          <a:srcRect/>
          <a:stretch/>
        </p:blipFill>
        <p:spPr>
          <a:xfrm>
            <a:off x="10344354" y="370965"/>
            <a:ext cx="1488494" cy="1231693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0" y="1201449"/>
            <a:ext cx="12192000" cy="25520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E79"/>
              </a:buClr>
              <a:buSzPts val="5400"/>
              <a:buFont typeface="Arial"/>
              <a:buNone/>
            </a:pP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Phương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pháp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thiết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kế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thuật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400" b="1" u="none" dirty="0" err="1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toán</a:t>
            </a: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b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5400" b="1" u="none" dirty="0">
                <a:solidFill>
                  <a:srgbClr val="1E4E79"/>
                </a:solidFill>
                <a:latin typeface="Arial"/>
                <a:ea typeface="Arial"/>
                <a:cs typeface="Arial"/>
                <a:sym typeface="Arial"/>
              </a:rPr>
              <a:t>Completed search - Brute Force</a:t>
            </a:r>
            <a:endParaRPr sz="56300" b="1" u="none" dirty="0">
              <a:solidFill>
                <a:srgbClr val="1E4E7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7482980" y="4583949"/>
            <a:ext cx="470902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GVHD: 	    Nguyễn Thanh Sơn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sldNum" idx="12"/>
          </p:nvPr>
        </p:nvSpPr>
        <p:spPr>
          <a:xfrm>
            <a:off x="8972754" y="648293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93" name="Google Shape;93;p1"/>
          <p:cNvSpPr txBox="1">
            <a:spLocks noGrp="1"/>
          </p:cNvSpPr>
          <p:nvPr>
            <p:ph type="ftr" idx="11"/>
          </p:nvPr>
        </p:nvSpPr>
        <p:spPr>
          <a:xfrm>
            <a:off x="-852577" y="648293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0"/>
          <p:cNvSpPr txBox="1"/>
          <p:nvPr/>
        </p:nvSpPr>
        <p:spPr>
          <a:xfrm>
            <a:off x="854978" y="818874"/>
            <a:ext cx="8212822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b. Tìm kiếm chuỗi trùng khớp</a:t>
            </a:r>
            <a:endParaRPr sz="2800" b="1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0"/>
          <p:cNvSpPr txBox="1"/>
          <p:nvPr/>
        </p:nvSpPr>
        <p:spPr>
          <a:xfrm>
            <a:off x="1216405" y="1388242"/>
            <a:ext cx="499145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0"/>
          <p:cNvSpPr txBox="1"/>
          <p:nvPr/>
        </p:nvSpPr>
        <p:spPr>
          <a:xfrm>
            <a:off x="1652633" y="2003387"/>
            <a:ext cx="7919206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Input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: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mảng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T [0..n - 1]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gồm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n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kí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tự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đại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diện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cho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văn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bản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và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mảng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P [0..m - 1]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gồm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m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kí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tự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đại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diện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cho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mẫu</a:t>
            </a:r>
            <a:endParaRPr sz="18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Output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: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Chỉ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số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của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ký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tự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đầu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tiên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trong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văn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bản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bắt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đầu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khớp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với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chuỗi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con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hoặc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−1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nếu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tìm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kiếm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không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thành</a:t>
            </a:r>
            <a:r>
              <a:rPr lang="en-US" sz="18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công</a:t>
            </a:r>
            <a:endParaRPr sz="18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67" name="Google Shape;16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71411" y="4003717"/>
            <a:ext cx="4991451" cy="203540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0"/>
          <p:cNvSpPr txBox="1">
            <a:spLocks noGrp="1"/>
          </p:cNvSpPr>
          <p:nvPr>
            <p:ph type="sldNum" idx="12"/>
          </p:nvPr>
        </p:nvSpPr>
        <p:spPr>
          <a:xfrm>
            <a:off x="9067800" y="650018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69" name="Google Shape;169;p10"/>
          <p:cNvSpPr txBox="1">
            <a:spLocks noGrp="1"/>
          </p:cNvSpPr>
          <p:nvPr>
            <p:ph type="ftr" idx="11"/>
          </p:nvPr>
        </p:nvSpPr>
        <p:spPr>
          <a:xfrm>
            <a:off x="-840995" y="6500183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sldNum" idx="12"/>
          </p:nvPr>
        </p:nvSpPr>
        <p:spPr>
          <a:xfrm>
            <a:off x="9110932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ftr" idx="11"/>
          </p:nvPr>
        </p:nvSpPr>
        <p:spPr>
          <a:xfrm>
            <a:off x="-861204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  <p:pic>
        <p:nvPicPr>
          <p:cNvPr id="6" name="stringmatch">
            <a:hlinkClick r:id="" action="ppaction://media"/>
            <a:extLst>
              <a:ext uri="{FF2B5EF4-FFF2-40B4-BE49-F238E27FC236}">
                <a16:creationId xmlns:a16="http://schemas.microsoft.com/office/drawing/2014/main" id="{DE5A1D6F-BB81-47EE-8A7A-6C5C3BFE39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364" t="21420" r="35495" b="58330"/>
          <a:stretch/>
        </p:blipFill>
        <p:spPr>
          <a:xfrm>
            <a:off x="1520294" y="1759527"/>
            <a:ext cx="10333838" cy="2154397"/>
          </a:xfrm>
          <a:prstGeom prst="rect">
            <a:avLst/>
          </a:prstGeom>
        </p:spPr>
      </p:pic>
      <p:sp>
        <p:nvSpPr>
          <p:cNvPr id="7" name="Google Shape;175;p11">
            <a:extLst>
              <a:ext uri="{FF2B5EF4-FFF2-40B4-BE49-F238E27FC236}">
                <a16:creationId xmlns:a16="http://schemas.microsoft.com/office/drawing/2014/main" id="{B23632E4-1910-455C-9766-B80B62EF2621}"/>
              </a:ext>
            </a:extLst>
          </p:cNvPr>
          <p:cNvSpPr txBox="1"/>
          <p:nvPr/>
        </p:nvSpPr>
        <p:spPr>
          <a:xfrm>
            <a:off x="2139192" y="4991450"/>
            <a:ext cx="574645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Độ</a:t>
            </a: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phức</a:t>
            </a:r>
            <a:r>
              <a:rPr lang="en-US" sz="2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8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tạp</a:t>
            </a:r>
            <a:r>
              <a:rPr lang="en-US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O(m*n)</a:t>
            </a:r>
            <a:endParaRPr sz="2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Calibri"/>
              <a:buNone/>
            </a:pPr>
            <a:r>
              <a:rPr lang="en-US" b="1" dirty="0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en-US" b="1" dirty="0" err="1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b="1" dirty="0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b="1" dirty="0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minh</a:t>
            </a:r>
            <a:r>
              <a:rPr lang="en-US" b="1" dirty="0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họa</a:t>
            </a:r>
            <a:endParaRPr b="1" dirty="0">
              <a:solidFill>
                <a:srgbClr val="BB56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2"/>
          <p:cNvSpPr txBox="1">
            <a:spLocks noGrp="1"/>
          </p:cNvSpPr>
          <p:nvPr>
            <p:ph type="body" idx="1"/>
          </p:nvPr>
        </p:nvSpPr>
        <p:spPr>
          <a:xfrm>
            <a:off x="838200" y="1916178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b="1" dirty="0" err="1"/>
              <a:t>Đề</a:t>
            </a:r>
            <a:r>
              <a:rPr lang="en-US" sz="2400" b="1" dirty="0"/>
              <a:t> </a:t>
            </a:r>
            <a:r>
              <a:rPr lang="en-US" sz="2400" b="1" dirty="0" err="1"/>
              <a:t>bài</a:t>
            </a:r>
            <a:r>
              <a:rPr lang="en-US" sz="2400" dirty="0"/>
              <a:t>: In ra </a:t>
            </a:r>
            <a:r>
              <a:rPr lang="en-US" sz="2400" dirty="0" err="1"/>
              <a:t>tất</a:t>
            </a:r>
            <a:r>
              <a:rPr lang="en-US" sz="2400" dirty="0"/>
              <a:t> </a:t>
            </a:r>
            <a:r>
              <a:rPr lang="en-US" sz="2400" dirty="0" err="1"/>
              <a:t>cả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3 </a:t>
            </a:r>
            <a:r>
              <a:rPr lang="en-US" sz="2400" dirty="0" err="1"/>
              <a:t>phần</a:t>
            </a:r>
            <a:r>
              <a:rPr lang="en-US" sz="2400" dirty="0"/>
              <a:t> </a:t>
            </a:r>
            <a:r>
              <a:rPr lang="en-US" sz="2400" dirty="0" err="1"/>
              <a:t>tử</a:t>
            </a:r>
            <a:r>
              <a:rPr lang="en-US" sz="2400" dirty="0"/>
              <a:t> </a:t>
            </a:r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biệt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mảng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lập</a:t>
            </a:r>
            <a:r>
              <a:rPr lang="en-US" sz="2400" dirty="0"/>
              <a:t> </a:t>
            </a:r>
            <a:r>
              <a:rPr lang="en-US" sz="2400" dirty="0" err="1"/>
              <a:t>thành</a:t>
            </a:r>
            <a:r>
              <a:rPr lang="en-US" sz="2400" dirty="0"/>
              <a:t> 3 </a:t>
            </a:r>
            <a:r>
              <a:rPr lang="en-US" sz="2400" dirty="0" err="1"/>
              <a:t>cạnh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1 tam </a:t>
            </a:r>
            <a:r>
              <a:rPr lang="en-US" sz="2400" dirty="0" err="1"/>
              <a:t>giác</a:t>
            </a:r>
            <a:r>
              <a:rPr lang="en-US" sz="2400" dirty="0"/>
              <a:t>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/>
              <a:t>	Array = [2 , 3 , 4 , 6 , 9 , 1]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184" name="Google Shape;184;p12"/>
          <p:cNvSpPr txBox="1">
            <a:spLocks noGrp="1"/>
          </p:cNvSpPr>
          <p:nvPr>
            <p:ph type="sldNum" idx="12"/>
          </p:nvPr>
        </p:nvSpPr>
        <p:spPr>
          <a:xfrm>
            <a:off x="9076427" y="6492874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185" name="Google Shape;185;p12"/>
          <p:cNvSpPr txBox="1">
            <a:spLocks noGrp="1"/>
          </p:cNvSpPr>
          <p:nvPr>
            <p:ph type="ftr" idx="11"/>
          </p:nvPr>
        </p:nvSpPr>
        <p:spPr>
          <a:xfrm>
            <a:off x="-919294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CS112.L12.KHCL - </a:t>
            </a:r>
            <a:r>
              <a:rPr lang="en-US" dirty="0" err="1"/>
              <a:t>Nhóm</a:t>
            </a:r>
            <a:r>
              <a:rPr lang="en-US" dirty="0"/>
              <a:t> 8</a:t>
            </a:r>
            <a:endParaRPr dirty="0"/>
          </a:p>
        </p:txBody>
      </p:sp>
      <p:pic>
        <p:nvPicPr>
          <p:cNvPr id="186" name="Google Shape;18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559" y="2793405"/>
            <a:ext cx="5510875" cy="321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7C68B-15BE-4DA7-BB50-253233EE854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9063361" y="6478418"/>
            <a:ext cx="2743200" cy="36512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144D082-03DF-4EF8-A697-A0D7CB4D784A}"/>
                  </a:ext>
                </a:extLst>
              </p:cNvPr>
              <p:cNvSpPr txBox="1"/>
              <p:nvPr/>
            </p:nvSpPr>
            <p:spPr>
              <a:xfrm>
                <a:off x="2529396" y="3065690"/>
                <a:ext cx="6826928" cy="27678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for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←</m:t>
                    </m:r>
                  </m:oMath>
                </a14:m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0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for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←</m:t>
                    </m:r>
                  </m:oMath>
                </a14:m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+ 1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for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k </a:t>
                </a:r>
                <a14:m>
                  <m:oMath xmlns:m="http://schemas.openxmlformats.org/officeDocument/2006/math">
                    <m:r>
                      <a:rPr lang="en-US" sz="18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←</m:t>
                    </m:r>
                  </m:oMath>
                </a14:m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j + 1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to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          if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(T[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 + T[j] &gt; T[k]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        	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T[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 + T[k] &gt; T[j]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and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               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T[k] + T[j] &gt; T[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])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do</a:t>
                </a:r>
                <a:endParaRPr lang="en-US" sz="1800" b="1" dirty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800"/>
                  </a:spcAft>
                </a:pPr>
                <a:r>
                  <a:rPr lang="en-US" sz="1800" b="1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	 </a:t>
                </a:r>
                <a:r>
                  <a:rPr lang="en-US" sz="1800" b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print</a:t>
                </a:r>
                <a:r>
                  <a:rPr lang="en-US" sz="18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 T[</a:t>
                </a:r>
                <a:r>
                  <a:rPr lang="en-US" sz="1800" i="1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1800" i="1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 , T[j] , T[k] )</a:t>
                </a:r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144D082-03DF-4EF8-A697-A0D7CB4D78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9396" y="3065690"/>
                <a:ext cx="6826928" cy="2767809"/>
              </a:xfrm>
              <a:prstGeom prst="rect">
                <a:avLst/>
              </a:prstGeom>
              <a:blipFill>
                <a:blip r:embed="rId2"/>
                <a:stretch>
                  <a:fillRect l="-804" t="-1322" b="-24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C053CEC2-2928-415B-9B81-C06E9B8F8996}"/>
              </a:ext>
            </a:extLst>
          </p:cNvPr>
          <p:cNvSpPr txBox="1"/>
          <p:nvPr/>
        </p:nvSpPr>
        <p:spPr>
          <a:xfrm>
            <a:off x="1074198" y="643376"/>
            <a:ext cx="2334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endParaRPr lang="en-US" sz="3200" dirty="0">
              <a:solidFill>
                <a:schemeClr val="accent4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83A8D6-6D34-41AB-8D35-40541525CD0B}"/>
              </a:ext>
            </a:extLst>
          </p:cNvPr>
          <p:cNvSpPr txBox="1"/>
          <p:nvPr/>
        </p:nvSpPr>
        <p:spPr>
          <a:xfrm>
            <a:off x="1455939" y="1619510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mảng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T[0..n-1]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 ra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tam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giác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185;p12">
            <a:extLst>
              <a:ext uri="{FF2B5EF4-FFF2-40B4-BE49-F238E27FC236}">
                <a16:creationId xmlns:a16="http://schemas.microsoft.com/office/drawing/2014/main" id="{17847149-A66C-46E5-AAF7-B3B8A8D86C7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-919294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CS112.L12.KHCL - </a:t>
            </a:r>
            <a:r>
              <a:rPr lang="en-US" dirty="0" err="1"/>
              <a:t>Nhóm</a:t>
            </a:r>
            <a:r>
              <a:rPr lang="en-US" dirty="0"/>
              <a:t> 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089066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0FEF8-9A56-48F8-B0C9-B940BF73D1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412097-FFDB-4029-AA94-76DCA4A1C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" y="694620"/>
            <a:ext cx="10944225" cy="28289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A5326D-4765-4F89-A7ED-B0F382035F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214" y="4642314"/>
            <a:ext cx="2177964" cy="10820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07076C-78F3-42B0-9E20-1012EBDA1282}"/>
              </a:ext>
            </a:extLst>
          </p:cNvPr>
          <p:cNvSpPr txBox="1"/>
          <p:nvPr/>
        </p:nvSpPr>
        <p:spPr>
          <a:xfrm>
            <a:off x="963145" y="4125655"/>
            <a:ext cx="2494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u="sng" dirty="0"/>
              <a:t>Kết quả:</a:t>
            </a:r>
            <a:endParaRPr lang="en-US" sz="18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E8919AB-9409-4F97-A68E-A3E6CD3739FD}"/>
              </a:ext>
            </a:extLst>
          </p:cNvPr>
          <p:cNvSpPr txBox="1"/>
          <p:nvPr/>
        </p:nvSpPr>
        <p:spPr>
          <a:xfrm>
            <a:off x="6096000" y="4125655"/>
            <a:ext cx="4625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b="1" dirty="0"/>
              <a:t>Độ phức tạp</a:t>
            </a:r>
            <a:r>
              <a:rPr lang="vi-VN" sz="1800" dirty="0"/>
              <a:t>: O(n*(n-1)*(n-2)) = O(n^3)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82357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Calibri"/>
              <a:buNone/>
            </a:pPr>
            <a:r>
              <a:rPr lang="en-US" b="1">
                <a:solidFill>
                  <a:srgbClr val="BB5611"/>
                </a:solidFill>
                <a:latin typeface="Calibri"/>
                <a:ea typeface="Calibri"/>
                <a:cs typeface="Calibri"/>
                <a:sym typeface="Calibri"/>
              </a:rPr>
              <a:t>5. Ưu, nhược điểm</a:t>
            </a:r>
            <a:endParaRPr b="1">
              <a:solidFill>
                <a:srgbClr val="BB56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14"/>
          <p:cNvSpPr txBox="1">
            <a:spLocks noGrp="1"/>
          </p:cNvSpPr>
          <p:nvPr>
            <p:ph type="body" idx="1"/>
          </p:nvPr>
        </p:nvSpPr>
        <p:spPr>
          <a:xfrm>
            <a:off x="838200" y="1615900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Ưu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điểm</a:t>
            </a:r>
            <a:endParaRPr dirty="0"/>
          </a:p>
          <a:p>
            <a:pPr marL="685800" lvl="1" indent="-228600">
              <a:buSzPts val="2400"/>
              <a:buFont typeface="Calibri"/>
              <a:buChar char="-"/>
            </a:pP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,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,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dirty="0"/>
          </a:p>
          <a:p>
            <a:pPr marL="685800" lvl="1" indent="-228600">
              <a:buSzPts val="2400"/>
              <a:buFont typeface="Calibri"/>
              <a:buChar char="-"/>
            </a:pP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đòi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cao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Kết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quả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luôn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đúng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Nhược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dirty="0" err="1">
                <a:latin typeface="Calibri"/>
                <a:ea typeface="Calibri"/>
                <a:cs typeface="Calibri"/>
                <a:sym typeface="Calibri"/>
              </a:rPr>
              <a:t>điểm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Dữ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liệu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đầu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vào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lớn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thì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tốc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độ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xử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lý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của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rất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chậm</a:t>
            </a:r>
            <a:endParaRPr b="1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4"/>
          <p:cNvSpPr txBox="1">
            <a:spLocks noGrp="1"/>
          </p:cNvSpPr>
          <p:nvPr>
            <p:ph type="sldNum" idx="12"/>
          </p:nvPr>
        </p:nvSpPr>
        <p:spPr>
          <a:xfrm>
            <a:off x="9110932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ftr" idx="11"/>
          </p:nvPr>
        </p:nvSpPr>
        <p:spPr>
          <a:xfrm>
            <a:off x="-910905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4400"/>
              <a:buFont typeface="Calibri"/>
              <a:buNone/>
            </a:pPr>
            <a:r>
              <a:rPr lang="en-US" b="1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Cải tiến</a:t>
            </a:r>
            <a:endParaRPr b="1">
              <a:solidFill>
                <a:srgbClr val="7F6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5"/>
          <p:cNvSpPr txBox="1">
            <a:spLocks noGrp="1"/>
          </p:cNvSpPr>
          <p:nvPr>
            <p:ph type="body" idx="1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Có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thể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được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cải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tiến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làm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cơ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sở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cho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phương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pháp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nhánh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cận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phương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pháp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quay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lui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Vét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+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hàm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điều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kiện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= Quay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lui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(backtracking)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Vét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+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hàm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tính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cận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=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Nhánh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cận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(branch and boun</a:t>
            </a:r>
            <a:r>
              <a:rPr lang="en-US" dirty="0"/>
              <a:t>d)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9154064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ftr" idx="11"/>
          </p:nvPr>
        </p:nvSpPr>
        <p:spPr>
          <a:xfrm>
            <a:off x="-904336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Kết</a:t>
            </a: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luận</a:t>
            </a:r>
            <a:endParaRPr b="1" dirty="0"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6"/>
          <p:cNvSpPr txBox="1">
            <a:spLocks noGrp="1"/>
          </p:cNvSpPr>
          <p:nvPr>
            <p:ph type="body" idx="1"/>
          </p:nvPr>
        </p:nvSpPr>
        <p:spPr>
          <a:xfrm>
            <a:off x="838200" y="207725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trâu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bò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thường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chậm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tuy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nhiên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dễ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thiết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kế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dễ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cài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đặt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thường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là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bước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đầu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tiên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trước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khi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chúng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ta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phát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triển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cải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tiến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cao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cấp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hơn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16"/>
          <p:cNvSpPr txBox="1">
            <a:spLocks noGrp="1"/>
          </p:cNvSpPr>
          <p:nvPr>
            <p:ph type="sldNum" idx="12"/>
          </p:nvPr>
        </p:nvSpPr>
        <p:spPr>
          <a:xfrm>
            <a:off x="9030052" y="648143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20" name="Google Shape;220;p16"/>
          <p:cNvSpPr txBox="1">
            <a:spLocks noGrp="1"/>
          </p:cNvSpPr>
          <p:nvPr>
            <p:ph type="ftr" idx="11"/>
          </p:nvPr>
        </p:nvSpPr>
        <p:spPr>
          <a:xfrm>
            <a:off x="-95285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15D7B5-B837-4212-9D2D-86E34E5D1C3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4050C8-9FF5-4B8C-8E7B-DBD0990A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070" y="1903933"/>
            <a:ext cx="10644146" cy="762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CF609E-8138-4C50-BAA2-4553EDCE38F6}"/>
              </a:ext>
            </a:extLst>
          </p:cNvPr>
          <p:cNvSpPr txBox="1"/>
          <p:nvPr/>
        </p:nvSpPr>
        <p:spPr>
          <a:xfrm>
            <a:off x="914070" y="3239588"/>
            <a:ext cx="108425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 err="1">
                <a:latin typeface="Arial" panose="020B0604020202020204" pitchFamily="34" charset="0"/>
                <a:cs typeface="Arial" panose="020B0604020202020204" pitchFamily="34" charset="0"/>
              </a:rPr>
              <a:t>Mẫu</a:t>
            </a:r>
            <a:r>
              <a:rPr lang="en-US" sz="2400" b="1" u="sng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dãy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 bao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{1;3;4;5;6;7;8;9}.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dãy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b bao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{1;4;6;7;3;5;5;6}.</a:t>
            </a:r>
          </a:p>
          <a:p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k = 4.</a:t>
            </a:r>
          </a:p>
        </p:txBody>
      </p:sp>
      <p:sp>
        <p:nvSpPr>
          <p:cNvPr id="7" name="Google Shape;217;p16">
            <a:extLst>
              <a:ext uri="{FF2B5EF4-FFF2-40B4-BE49-F238E27FC236}">
                <a16:creationId xmlns:a16="http://schemas.microsoft.com/office/drawing/2014/main" id="{AB1F8393-9F34-47D7-9501-B66EAE63B4D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7.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endParaRPr b="1" dirty="0"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5410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4EC264-9845-408D-A3A4-8F6FDE18D1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512CDD-95FE-4312-9812-E0AEDCD4DD36}"/>
              </a:ext>
            </a:extLst>
          </p:cNvPr>
          <p:cNvSpPr txBox="1"/>
          <p:nvPr/>
        </p:nvSpPr>
        <p:spPr>
          <a:xfrm>
            <a:off x="1144988" y="1431235"/>
            <a:ext cx="319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err="1"/>
              <a:t>Bài</a:t>
            </a:r>
            <a:r>
              <a:rPr lang="en-US" sz="2800" b="1" u="sng" dirty="0"/>
              <a:t> </a:t>
            </a:r>
            <a:r>
              <a:rPr lang="en-US" sz="2800" b="1" u="sng" dirty="0" err="1"/>
              <a:t>giải</a:t>
            </a:r>
            <a:r>
              <a:rPr lang="en-US" sz="2800" b="1" u="sng" dirty="0"/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7DBFC9-FDE8-45C9-967A-FCCECC7343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222" y="2336585"/>
            <a:ext cx="7715555" cy="15763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699E4C-8FD3-4458-B345-672A22A6F170}"/>
              </a:ext>
            </a:extLst>
          </p:cNvPr>
          <p:cNvSpPr txBox="1"/>
          <p:nvPr/>
        </p:nvSpPr>
        <p:spPr>
          <a:xfrm>
            <a:off x="2238222" y="4521415"/>
            <a:ext cx="3565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Độ</a:t>
            </a:r>
            <a:r>
              <a:rPr lang="en-US" sz="2800" dirty="0"/>
              <a:t> </a:t>
            </a:r>
            <a:r>
              <a:rPr lang="en-US" sz="2800" dirty="0" err="1"/>
              <a:t>phức</a:t>
            </a:r>
            <a:r>
              <a:rPr lang="en-US" sz="2800" dirty="0"/>
              <a:t> </a:t>
            </a:r>
            <a:r>
              <a:rPr lang="en-US" sz="2800" dirty="0" err="1"/>
              <a:t>tạp</a:t>
            </a:r>
            <a:r>
              <a:rPr lang="en-US" sz="2800" dirty="0"/>
              <a:t>: O(m*n)</a:t>
            </a:r>
          </a:p>
        </p:txBody>
      </p:sp>
      <p:sp>
        <p:nvSpPr>
          <p:cNvPr id="8" name="Google Shape;217;p16">
            <a:extLst>
              <a:ext uri="{FF2B5EF4-FFF2-40B4-BE49-F238E27FC236}">
                <a16:creationId xmlns:a16="http://schemas.microsoft.com/office/drawing/2014/main" id="{5A6721C9-5410-4722-A944-B7B15775CC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Arial"/>
              <a:buNone/>
            </a:pP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7.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Bài</a:t>
            </a:r>
            <a:r>
              <a:rPr lang="en-US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tập</a:t>
            </a:r>
            <a:endParaRPr b="1" dirty="0"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3762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838199" y="53290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4400"/>
              <a:buFont typeface="Arial"/>
              <a:buNone/>
            </a:pPr>
            <a:r>
              <a:rPr lang="en-US" sz="4400" b="1">
                <a:solidFill>
                  <a:srgbClr val="833C0B"/>
                </a:solidFill>
                <a:latin typeface="Arial"/>
                <a:ea typeface="Arial"/>
                <a:cs typeface="Arial"/>
                <a:sym typeface="Arial"/>
              </a:rPr>
              <a:t>Nội dung</a:t>
            </a:r>
            <a:br>
              <a:rPr lang="en-US" sz="4400" b="1">
                <a:solidFill>
                  <a:srgbClr val="833C0B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833C0B"/>
              </a:solidFill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1196829" y="1766189"/>
            <a:ext cx="9798341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51435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Đặt vấn đề</a:t>
            </a:r>
            <a:endParaRPr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Khái niệm</a:t>
            </a:r>
            <a:endParaRPr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Các bước thực hiện</a:t>
            </a:r>
            <a:endParaRPr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Bài toán minh họa</a:t>
            </a:r>
            <a:endParaRPr sz="3200"/>
          </a:p>
          <a:p>
            <a:pPr marL="514350" lvl="0" indent="-5143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en-US" sz="3200"/>
              <a:t>Ưu, nhược điểm</a:t>
            </a:r>
            <a:endParaRPr sz="3200"/>
          </a:p>
          <a:p>
            <a:pPr marL="228600" lvl="0" indent="-25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endParaRPr sz="3200"/>
          </a:p>
        </p:txBody>
      </p:sp>
      <p:sp>
        <p:nvSpPr>
          <p:cNvPr id="100" name="Google Shape;100;p2"/>
          <p:cNvSpPr txBox="1">
            <a:spLocks noGrp="1"/>
          </p:cNvSpPr>
          <p:nvPr>
            <p:ph type="sldNum" idx="12"/>
          </p:nvPr>
        </p:nvSpPr>
        <p:spPr>
          <a:xfrm>
            <a:off x="9033294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-860571" y="647755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CC3447-DE6D-483A-AE95-0887F4DF40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F217A6B-73AF-4576-83B4-4571BB1A735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>
                <a:solidFill>
                  <a:srgbClr val="BB5611"/>
                </a:solidFill>
                <a:latin typeface="+mn-lt"/>
              </a:rPr>
              <a:t>7</a:t>
            </a:r>
            <a:r>
              <a:rPr lang="vi-VN" b="1">
                <a:solidFill>
                  <a:srgbClr val="BB5611"/>
                </a:solidFill>
                <a:latin typeface="+mn-lt"/>
              </a:rPr>
              <a:t>. Bà</a:t>
            </a:r>
            <a:r>
              <a:rPr lang="en-US" b="1">
                <a:solidFill>
                  <a:srgbClr val="BB5611"/>
                </a:solidFill>
                <a:latin typeface="+mn-lt"/>
              </a:rPr>
              <a:t>i tập:</a:t>
            </a:r>
            <a:endParaRPr lang="en-US" b="1" dirty="0">
              <a:solidFill>
                <a:srgbClr val="BB5611"/>
              </a:solidFill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33B6F7-EAFF-4951-BE2A-2DEF5BB861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92635"/>
            <a:ext cx="10906125" cy="12096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526902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E4D362-2995-4ECE-A9FB-084EBF8AFEE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AADEB34-6811-4D17-817E-6A0E01B94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rgbClr val="BB5611"/>
                </a:solidFill>
                <a:latin typeface="+mn-lt"/>
              </a:rPr>
              <a:t>7</a:t>
            </a:r>
            <a:r>
              <a:rPr lang="vi-VN" b="1" dirty="0">
                <a:solidFill>
                  <a:srgbClr val="BB5611"/>
                </a:solidFill>
                <a:latin typeface="+mn-lt"/>
              </a:rPr>
              <a:t>. Bà</a:t>
            </a:r>
            <a:r>
              <a:rPr lang="en-US" b="1" dirty="0" err="1">
                <a:solidFill>
                  <a:srgbClr val="BB5611"/>
                </a:solidFill>
                <a:latin typeface="+mn-lt"/>
              </a:rPr>
              <a:t>i</a:t>
            </a:r>
            <a:r>
              <a:rPr lang="en-US" b="1" dirty="0">
                <a:solidFill>
                  <a:srgbClr val="BB5611"/>
                </a:solidFill>
                <a:latin typeface="+mn-lt"/>
              </a:rPr>
              <a:t> </a:t>
            </a:r>
            <a:r>
              <a:rPr lang="en-US" b="1" dirty="0" err="1">
                <a:solidFill>
                  <a:srgbClr val="BB5611"/>
                </a:solidFill>
                <a:latin typeface="+mn-lt"/>
              </a:rPr>
              <a:t>tập</a:t>
            </a:r>
            <a:r>
              <a:rPr lang="en-US" b="1" dirty="0">
                <a:solidFill>
                  <a:srgbClr val="BB5611"/>
                </a:solidFill>
                <a:latin typeface="+mn-lt"/>
              </a:rPr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D2F1AF-94F3-4D5D-B6A3-6D77859C693D}"/>
              </a:ext>
            </a:extLst>
          </p:cNvPr>
          <p:cNvSpPr txBox="1"/>
          <p:nvPr/>
        </p:nvSpPr>
        <p:spPr>
          <a:xfrm>
            <a:off x="1183899" y="1972662"/>
            <a:ext cx="3196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 err="1"/>
              <a:t>Bài</a:t>
            </a:r>
            <a:r>
              <a:rPr lang="en-US" sz="2800" b="1" u="sng" dirty="0"/>
              <a:t> </a:t>
            </a:r>
            <a:r>
              <a:rPr lang="en-US" sz="2800" b="1" u="sng" dirty="0" err="1"/>
              <a:t>giải</a:t>
            </a:r>
            <a:r>
              <a:rPr lang="en-US" sz="2800" b="1" u="sng" dirty="0"/>
              <a:t>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EA159E-7B2F-4FCB-A821-DAACB6BEA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508" y="2777857"/>
            <a:ext cx="9060984" cy="178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74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17" descr="Ảnh có chứa người, người đàn ông, trong nhà, nắm giữ&#10;&#10;Mô tả được tạo tự độ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78154" y="201335"/>
            <a:ext cx="6635692" cy="505017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17"/>
          <p:cNvSpPr txBox="1"/>
          <p:nvPr/>
        </p:nvSpPr>
        <p:spPr>
          <a:xfrm>
            <a:off x="1379383" y="5483895"/>
            <a:ext cx="9887824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THANK YOU FOR LISTENING</a:t>
            </a:r>
            <a:endParaRPr/>
          </a:p>
        </p:txBody>
      </p:sp>
      <p:sp>
        <p:nvSpPr>
          <p:cNvPr id="227" name="Google Shape;227;p17"/>
          <p:cNvSpPr txBox="1">
            <a:spLocks noGrp="1"/>
          </p:cNvSpPr>
          <p:nvPr>
            <p:ph type="sldNum" idx="12"/>
          </p:nvPr>
        </p:nvSpPr>
        <p:spPr>
          <a:xfrm>
            <a:off x="9085052" y="649955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28" name="Google Shape;228;p17"/>
          <p:cNvSpPr txBox="1">
            <a:spLocks noGrp="1"/>
          </p:cNvSpPr>
          <p:nvPr>
            <p:ph type="ftr" idx="11"/>
          </p:nvPr>
        </p:nvSpPr>
        <p:spPr>
          <a:xfrm>
            <a:off x="-885738" y="6499558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1. Đặt vấn đề</a:t>
            </a:r>
            <a:endParaRPr b="1"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4"/>
          <p:cNvSpPr txBox="1">
            <a:spLocks noGrp="1"/>
          </p:cNvSpPr>
          <p:nvPr>
            <p:ph type="sldNum" idx="12"/>
          </p:nvPr>
        </p:nvSpPr>
        <p:spPr>
          <a:xfrm>
            <a:off x="9050548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ftr" idx="11"/>
          </p:nvPr>
        </p:nvSpPr>
        <p:spPr>
          <a:xfrm>
            <a:off x="-902516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  <p:pic>
        <p:nvPicPr>
          <p:cNvPr id="116" name="Google Shape;116;p4" descr="A picture containing lock, ware, table,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26894" y="2126943"/>
            <a:ext cx="4170780" cy="34465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4"/>
          <p:cNvSpPr txBox="1"/>
          <p:nvPr/>
        </p:nvSpPr>
        <p:spPr>
          <a:xfrm>
            <a:off x="6096000" y="2227414"/>
            <a:ext cx="4969106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Tìm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kiếm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một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chuỗi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con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nhỏ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trong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một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file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văn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bản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</a:t>
            </a:r>
            <a:r>
              <a:rPr lang="en-US" sz="2800" dirty="0" err="1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lớn</a:t>
            </a:r>
            <a:r>
              <a:rPr lang="en-US" sz="2800" dirty="0">
                <a:solidFill>
                  <a:schemeClr val="dk1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 ?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Times New Roman"/>
              <a:cs typeface="Calibri" panose="020F0502020204030204" pitchFamily="34" charset="0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24" name="Google Shape;124;p5"/>
          <p:cNvSpPr txBox="1">
            <a:spLocks noGrp="1"/>
          </p:cNvSpPr>
          <p:nvPr>
            <p:ph type="body" idx="1"/>
          </p:nvPr>
        </p:nvSpPr>
        <p:spPr>
          <a:xfrm>
            <a:off x="838200" y="267419"/>
            <a:ext cx="10515600" cy="4391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tìm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kiễm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chuỗi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ra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đời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được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nâng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cao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về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tính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ưu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việt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: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Brute force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Kanuth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–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morris</a:t>
            </a: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2400" dirty="0" err="1">
                <a:latin typeface="Calibri"/>
                <a:ea typeface="Calibri"/>
                <a:cs typeface="Calibri"/>
                <a:sym typeface="Calibri"/>
              </a:rPr>
              <a:t>pratt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Karp – Rabin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…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2. Khái niệm</a:t>
            </a:r>
            <a:endParaRPr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6"/>
          <p:cNvSpPr txBox="1">
            <a:spLocks noGrp="1"/>
          </p:cNvSpPr>
          <p:nvPr>
            <p:ph type="body" idx="1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Brute Force (hay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còn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gọi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là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vét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),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thuật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này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sẽ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chạy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tất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cả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trường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b="1" u="sng" dirty="0" err="1"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b="1" u="sng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có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thể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có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để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giải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quyết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một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vấn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đề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nào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đó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(Bao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gồm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cả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trường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đúng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trường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sai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hay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còn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gọi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là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trường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dư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i="1" dirty="0" err="1">
                <a:latin typeface="Calibri"/>
                <a:ea typeface="Calibri"/>
                <a:cs typeface="Calibri"/>
                <a:sym typeface="Calibri"/>
              </a:rPr>
              <a:t>thừa</a:t>
            </a:r>
            <a:r>
              <a:rPr lang="en-US" i="1" dirty="0">
                <a:latin typeface="Calibri"/>
                <a:ea typeface="Calibri"/>
                <a:cs typeface="Calibri"/>
                <a:sym typeface="Calibri"/>
              </a:rPr>
              <a:t>)</a:t>
            </a:r>
            <a:endParaRPr i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131" name="Google Shape;131;p6"/>
          <p:cNvSpPr txBox="1">
            <a:spLocks noGrp="1"/>
          </p:cNvSpPr>
          <p:nvPr>
            <p:ph type="sldNum" idx="12"/>
          </p:nvPr>
        </p:nvSpPr>
        <p:spPr>
          <a:xfrm>
            <a:off x="9093679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32" name="Google Shape;132;p6"/>
          <p:cNvSpPr txBox="1">
            <a:spLocks noGrp="1"/>
          </p:cNvSpPr>
          <p:nvPr>
            <p:ph type="ftr" idx="11"/>
          </p:nvPr>
        </p:nvSpPr>
        <p:spPr>
          <a:xfrm>
            <a:off x="-835324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" descr="A group of people standing in front of a stor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2347800" y="507548"/>
            <a:ext cx="7496400" cy="556978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3"/>
          <p:cNvSpPr txBox="1">
            <a:spLocks noGrp="1"/>
          </p:cNvSpPr>
          <p:nvPr>
            <p:ph type="sldNum" idx="12"/>
          </p:nvPr>
        </p:nvSpPr>
        <p:spPr>
          <a:xfrm>
            <a:off x="9041920" y="649428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08" name="Google Shape;108;p3"/>
          <p:cNvSpPr txBox="1">
            <a:spLocks noGrp="1"/>
          </p:cNvSpPr>
          <p:nvPr>
            <p:ph type="ftr" idx="11"/>
          </p:nvPr>
        </p:nvSpPr>
        <p:spPr>
          <a:xfrm>
            <a:off x="-835325" y="6485659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"/>
          <p:cNvSpPr txBox="1"/>
          <p:nvPr/>
        </p:nvSpPr>
        <p:spPr>
          <a:xfrm>
            <a:off x="1125173" y="2274838"/>
            <a:ext cx="9941653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Yêu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cầu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một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kết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quả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tối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ưu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thử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trường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xảy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</a:t>
            </a:r>
            <a:endParaRPr dirty="0"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Đòi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hỏi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tính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nhiều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bước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làm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theo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từng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bước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tính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đó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-"/>
            </a:pP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Đếm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những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làm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chọn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thỏa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yêu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cầu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-&gt;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thử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tất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cả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mọi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chọn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cách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thỏa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yêu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cầu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7"/>
          <p:cNvSpPr txBox="1"/>
          <p:nvPr/>
        </p:nvSpPr>
        <p:spPr>
          <a:xfrm>
            <a:off x="1125173" y="1057370"/>
            <a:ext cx="823798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7F6000"/>
                </a:solidFill>
                <a:latin typeface="Arial"/>
                <a:ea typeface="Arial"/>
                <a:cs typeface="Arial"/>
                <a:sym typeface="Arial"/>
              </a:rPr>
              <a:t>Khi nào sử dụng Brute Force</a:t>
            </a:r>
            <a:endParaRPr/>
          </a:p>
        </p:txBody>
      </p:sp>
      <p:sp>
        <p:nvSpPr>
          <p:cNvPr id="139" name="Google Shape;139;p7"/>
          <p:cNvSpPr txBox="1">
            <a:spLocks noGrp="1"/>
          </p:cNvSpPr>
          <p:nvPr>
            <p:ph type="sldNum" idx="12"/>
          </p:nvPr>
        </p:nvSpPr>
        <p:spPr>
          <a:xfrm>
            <a:off x="9155884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40" name="Google Shape;140;p7"/>
          <p:cNvSpPr txBox="1">
            <a:spLocks noGrp="1"/>
          </p:cNvSpPr>
          <p:nvPr>
            <p:ph type="ftr" idx="11"/>
          </p:nvPr>
        </p:nvSpPr>
        <p:spPr>
          <a:xfrm>
            <a:off x="-818626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"/>
          <p:cNvSpPr txBox="1">
            <a:spLocks noGrp="1"/>
          </p:cNvSpPr>
          <p:nvPr>
            <p:ph type="title"/>
          </p:nvPr>
        </p:nvSpPr>
        <p:spPr>
          <a:xfrm>
            <a:off x="838200" y="25248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BB5611"/>
              </a:buClr>
              <a:buSzPts val="4000"/>
              <a:buFont typeface="Arial"/>
              <a:buNone/>
            </a:pPr>
            <a:r>
              <a:rPr lang="en-US" sz="4000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-US" sz="4000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Các</a:t>
            </a:r>
            <a:r>
              <a:rPr lang="en-US" sz="4000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bước</a:t>
            </a:r>
            <a:r>
              <a:rPr lang="en-US" sz="4000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thực</a:t>
            </a:r>
            <a:r>
              <a:rPr lang="en-US" sz="4000" b="1" dirty="0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 dirty="0" err="1">
                <a:solidFill>
                  <a:srgbClr val="BB5611"/>
                </a:solidFill>
                <a:latin typeface="Arial"/>
                <a:ea typeface="Arial"/>
                <a:cs typeface="Arial"/>
                <a:sym typeface="Arial"/>
              </a:rPr>
              <a:t>hiện</a:t>
            </a:r>
            <a:endParaRPr sz="4000" b="1" dirty="0">
              <a:solidFill>
                <a:srgbClr val="BB561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8"/>
          <p:cNvSpPr txBox="1"/>
          <p:nvPr/>
        </p:nvSpPr>
        <p:spPr>
          <a:xfrm>
            <a:off x="1136150" y="1316440"/>
            <a:ext cx="857830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7F6000"/>
                </a:solidFill>
                <a:latin typeface="Calibri"/>
                <a:ea typeface="Calibri"/>
                <a:cs typeface="Calibri"/>
                <a:sym typeface="Calibri"/>
              </a:rPr>
              <a:t>a. Tìm kiếm tuần tự (Sequence search)</a:t>
            </a:r>
            <a:endParaRPr/>
          </a:p>
        </p:txBody>
      </p:sp>
      <p:sp>
        <p:nvSpPr>
          <p:cNvPr id="148" name="Google Shape;148;p8"/>
          <p:cNvSpPr txBox="1"/>
          <p:nvPr/>
        </p:nvSpPr>
        <p:spPr>
          <a:xfrm>
            <a:off x="1422148" y="2432621"/>
            <a:ext cx="5093670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Input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: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Một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mảng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A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gồm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n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phần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tử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và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khóa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tìm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kiếm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K  </a:t>
            </a:r>
            <a:endParaRPr dirty="0"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-US" sz="1600" b="1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Output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: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Chỉ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số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của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phần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tử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đầu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tiên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trong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A [0..n - 1]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có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giá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trị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bằng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K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hoặc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−1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nếu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không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tìm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thấy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phần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tử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như</a:t>
            </a:r>
            <a:r>
              <a:rPr lang="en-US" sz="1600" dirty="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vậy</a:t>
            </a:r>
            <a:endParaRPr sz="1600" dirty="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49" name="Google Shape;149;p8"/>
          <p:cNvSpPr txBox="1"/>
          <p:nvPr/>
        </p:nvSpPr>
        <p:spPr>
          <a:xfrm>
            <a:off x="1422148" y="1864305"/>
            <a:ext cx="2772347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Thuật toán: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41986" y="3690631"/>
            <a:ext cx="3770999" cy="2292712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>
            <a:spLocks noGrp="1"/>
          </p:cNvSpPr>
          <p:nvPr>
            <p:ph type="sldNum" idx="12"/>
          </p:nvPr>
        </p:nvSpPr>
        <p:spPr>
          <a:xfrm>
            <a:off x="8998452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52" name="Google Shape;152;p8"/>
          <p:cNvSpPr txBox="1">
            <a:spLocks noGrp="1"/>
          </p:cNvSpPr>
          <p:nvPr>
            <p:ph type="ftr" idx="11"/>
          </p:nvPr>
        </p:nvSpPr>
        <p:spPr>
          <a:xfrm>
            <a:off x="-921250" y="648293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  <p:pic>
        <p:nvPicPr>
          <p:cNvPr id="13" name="Content Placeholder 7">
            <a:extLst>
              <a:ext uri="{FF2B5EF4-FFF2-40B4-BE49-F238E27FC236}">
                <a16:creationId xmlns:a16="http://schemas.microsoft.com/office/drawing/2014/main" id="{C24C7B49-5863-4EF9-B7EB-C70E43AF9E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6077" y="2432621"/>
            <a:ext cx="5256964" cy="3168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"/>
          <p:cNvSpPr txBox="1">
            <a:spLocks noGrp="1"/>
          </p:cNvSpPr>
          <p:nvPr>
            <p:ph type="body" idx="1"/>
          </p:nvPr>
        </p:nvSpPr>
        <p:spPr>
          <a:xfrm>
            <a:off x="838200" y="667944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Tìm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kiếm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tuyến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tính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chạy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mất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bao </a:t>
            </a:r>
            <a:r>
              <a:rPr lang="en-US" sz="3600" b="1" dirty="0" err="1">
                <a:solidFill>
                  <a:schemeClr val="accent2">
                    <a:lumMod val="50000"/>
                  </a:schemeClr>
                </a:solidFill>
              </a:rPr>
              <a:t>lâu</a:t>
            </a:r>
            <a:r>
              <a:rPr lang="en-US" sz="3600" b="1" dirty="0">
                <a:solidFill>
                  <a:schemeClr val="accent2">
                    <a:lumMod val="50000"/>
                  </a:schemeClr>
                </a:solidFill>
              </a:rPr>
              <a:t> ?</a:t>
            </a: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>
              <a:solidFill>
                <a:schemeClr val="accent2">
                  <a:lumMod val="50000"/>
                </a:schemeClr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 err="1"/>
              <a:t>Chúng</a:t>
            </a:r>
            <a:r>
              <a:rPr lang="en-US" dirty="0"/>
              <a:t> ta so </a:t>
            </a:r>
            <a:r>
              <a:rPr lang="en-US" dirty="0" err="1"/>
              <a:t>sánh</a:t>
            </a:r>
            <a:r>
              <a:rPr lang="en-US" dirty="0"/>
              <a:t> bao </a:t>
            </a:r>
            <a:r>
              <a:rPr lang="en-US" dirty="0" err="1"/>
              <a:t>nhiêu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) ?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/>
              <a:t>	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thất</a:t>
            </a:r>
            <a:r>
              <a:rPr lang="en-US" dirty="0"/>
              <a:t> </a:t>
            </a:r>
            <a:r>
              <a:rPr lang="en-US" dirty="0" err="1"/>
              <a:t>bại</a:t>
            </a:r>
            <a:r>
              <a:rPr lang="en-US" dirty="0"/>
              <a:t>: </a:t>
            </a:r>
            <a:r>
              <a:rPr lang="en-US" dirty="0" err="1"/>
              <a:t>i</a:t>
            </a:r>
            <a:r>
              <a:rPr lang="en-US" dirty="0"/>
              <a:t> = n+1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dirty="0"/>
              <a:t>	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: </a:t>
            </a:r>
            <a:endParaRPr dirty="0"/>
          </a:p>
          <a:p>
            <a:pPr marL="2514600" lvl="5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 err="1"/>
              <a:t>Tốt</a:t>
            </a:r>
            <a:r>
              <a:rPr lang="en-US" sz="2800" dirty="0"/>
              <a:t> </a:t>
            </a:r>
            <a:r>
              <a:rPr lang="en-US" sz="2800" dirty="0" err="1"/>
              <a:t>nhất</a:t>
            </a:r>
            <a:r>
              <a:rPr lang="en-US" sz="2800" dirty="0"/>
              <a:t>: </a:t>
            </a:r>
            <a:r>
              <a:rPr lang="en-US" sz="2800" dirty="0" err="1"/>
              <a:t>i</a:t>
            </a:r>
            <a:r>
              <a:rPr lang="en-US" sz="2800" dirty="0"/>
              <a:t>=1 	-&gt; O(1) </a:t>
            </a:r>
            <a:endParaRPr sz="2800" dirty="0"/>
          </a:p>
          <a:p>
            <a:pPr marL="2514600" lvl="5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sz="2800" dirty="0"/>
              <a:t> </a:t>
            </a:r>
            <a:r>
              <a:rPr lang="en-US" sz="2800" dirty="0" err="1"/>
              <a:t>Xấu</a:t>
            </a:r>
            <a:r>
              <a:rPr lang="en-US" sz="2800" dirty="0"/>
              <a:t> </a:t>
            </a:r>
            <a:r>
              <a:rPr lang="en-US" sz="2800" dirty="0" err="1"/>
              <a:t>nhất</a:t>
            </a:r>
            <a:r>
              <a:rPr lang="en-US" sz="2800" dirty="0"/>
              <a:t>: </a:t>
            </a:r>
            <a:r>
              <a:rPr lang="en-US" sz="2800" dirty="0" err="1"/>
              <a:t>i</a:t>
            </a:r>
            <a:r>
              <a:rPr lang="en-US" sz="2800" dirty="0"/>
              <a:t>= n -&gt; O(n) </a:t>
            </a:r>
            <a:endParaRPr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b="1" dirty="0"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b="1" dirty="0" err="1"/>
              <a:t>Độ</a:t>
            </a:r>
            <a:r>
              <a:rPr lang="en-US" b="1" dirty="0"/>
              <a:t> </a:t>
            </a:r>
            <a:r>
              <a:rPr lang="en-US" b="1" dirty="0" err="1"/>
              <a:t>phức</a:t>
            </a:r>
            <a:r>
              <a:rPr lang="en-US" b="1" dirty="0"/>
              <a:t> </a:t>
            </a:r>
            <a:r>
              <a:rPr lang="en-US" b="1" dirty="0" err="1"/>
              <a:t>tạp</a:t>
            </a:r>
            <a:r>
              <a:rPr lang="en-US" b="1" dirty="0"/>
              <a:t>: </a:t>
            </a:r>
            <a:r>
              <a:rPr lang="en-US" dirty="0"/>
              <a:t>O(n)</a:t>
            </a:r>
            <a:endParaRPr dirty="0"/>
          </a:p>
        </p:txBody>
      </p:sp>
      <p:sp>
        <p:nvSpPr>
          <p:cNvPr id="158" name="Google Shape;158;p9"/>
          <p:cNvSpPr txBox="1">
            <a:spLocks noGrp="1"/>
          </p:cNvSpPr>
          <p:nvPr>
            <p:ph type="sldNum" idx="12"/>
          </p:nvPr>
        </p:nvSpPr>
        <p:spPr>
          <a:xfrm>
            <a:off x="9041921" y="6492875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59" name="Google Shape;159;p9"/>
          <p:cNvSpPr txBox="1">
            <a:spLocks noGrp="1"/>
          </p:cNvSpPr>
          <p:nvPr>
            <p:ph type="ftr" idx="11"/>
          </p:nvPr>
        </p:nvSpPr>
        <p:spPr>
          <a:xfrm>
            <a:off x="-895710" y="6492875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CS112.L12.KHCL - Nhóm 8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1034</Words>
  <Application>Microsoft Office PowerPoint</Application>
  <PresentationFormat>Widescreen</PresentationFormat>
  <Paragraphs>127</Paragraphs>
  <Slides>22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Cambria Math</vt:lpstr>
      <vt:lpstr>Times</vt:lpstr>
      <vt:lpstr>Times New Roman</vt:lpstr>
      <vt:lpstr>Office Theme</vt:lpstr>
      <vt:lpstr>PowerPoint Presentation</vt:lpstr>
      <vt:lpstr>Nội dung </vt:lpstr>
      <vt:lpstr>1. Đặt vấn đề</vt:lpstr>
      <vt:lpstr>PowerPoint Presentation</vt:lpstr>
      <vt:lpstr>2. Khái niệm</vt:lpstr>
      <vt:lpstr>PowerPoint Presentation</vt:lpstr>
      <vt:lpstr>PowerPoint Presentation</vt:lpstr>
      <vt:lpstr>3. Các bước thực hiện</vt:lpstr>
      <vt:lpstr>PowerPoint Presentation</vt:lpstr>
      <vt:lpstr>PowerPoint Presentation</vt:lpstr>
      <vt:lpstr>PowerPoint Presentation</vt:lpstr>
      <vt:lpstr>4. Bài toán minh họa</vt:lpstr>
      <vt:lpstr>PowerPoint Presentation</vt:lpstr>
      <vt:lpstr>PowerPoint Presentation</vt:lpstr>
      <vt:lpstr>5. Ưu, nhược điểm</vt:lpstr>
      <vt:lpstr>Cải tiến</vt:lpstr>
      <vt:lpstr>6. Kết luận</vt:lpstr>
      <vt:lpstr>7. Bài tập</vt:lpstr>
      <vt:lpstr>7. Bài tập</vt:lpstr>
      <vt:lpstr>PowerPoint Presentation</vt:lpstr>
      <vt:lpstr>7. Bài tập: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Bao Vo</cp:lastModifiedBy>
  <cp:revision>29</cp:revision>
  <dcterms:created xsi:type="dcterms:W3CDTF">2020-10-02T02:53:11Z</dcterms:created>
  <dcterms:modified xsi:type="dcterms:W3CDTF">2021-01-04T16:17:38Z</dcterms:modified>
</cp:coreProperties>
</file>